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14"/>
  </p:notesMasterIdLst>
  <p:sldIdLst>
    <p:sldId id="256" r:id="rId5"/>
    <p:sldId id="257" r:id="rId6"/>
    <p:sldId id="259" r:id="rId7"/>
    <p:sldId id="266" r:id="rId8"/>
    <p:sldId id="262" r:id="rId9"/>
    <p:sldId id="265" r:id="rId10"/>
    <p:sldId id="267" r:id="rId11"/>
    <p:sldId id="26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FC39A-D779-4A35-A8DD-0AB25F8AB90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1753E-CDA1-4912-9E1F-30DDBC40A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1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46" y="2952037"/>
            <a:ext cx="7732713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46" y="477045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B43C87-7FBD-46CB-AB29-DE8156A5D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43" y="422883"/>
            <a:ext cx="2921441" cy="226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3C2EA-C563-4A74-9278-A1F5F3BE1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 r="342" b="654"/>
          <a:stretch/>
        </p:blipFill>
        <p:spPr>
          <a:xfrm>
            <a:off x="4763178" y="422884"/>
            <a:ext cx="4545900" cy="22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75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5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279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6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10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6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9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6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5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4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123879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692400"/>
            <a:ext cx="8596668" cy="334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B6E65C-21B3-48D1-BEC1-7DB0AC97573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1" y="127752"/>
            <a:ext cx="1258307" cy="97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FEE27A-4913-412E-9719-38EDE7D00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 r="342" b="654"/>
          <a:stretch/>
        </p:blipFill>
        <p:spPr>
          <a:xfrm>
            <a:off x="10108754" y="131163"/>
            <a:ext cx="1957985" cy="9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361C-382D-4E7B-AF9F-1C6ED6D6C2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Equality and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EEC0A-71C7-4625-BB7C-6D31CCC75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2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D323-B590-4B25-8E10-5BDD02E7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38792"/>
            <a:ext cx="3181233" cy="740733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3FCF6C-B950-4026-8609-3D8B8FD4C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79524"/>
            <a:ext cx="3796192" cy="2578407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What is Equality and Diversity</a:t>
            </a:r>
          </a:p>
          <a:p>
            <a:r>
              <a:rPr lang="en-GB" sz="2000" dirty="0">
                <a:solidFill>
                  <a:schemeClr val="tx1"/>
                </a:solidFill>
              </a:rPr>
              <a:t>The Equality Act</a:t>
            </a:r>
          </a:p>
          <a:p>
            <a:r>
              <a:rPr lang="en-GB" sz="2000" dirty="0">
                <a:solidFill>
                  <a:schemeClr val="tx1"/>
                </a:solidFill>
              </a:rPr>
              <a:t>Types of Discrimination</a:t>
            </a:r>
          </a:p>
          <a:p>
            <a:r>
              <a:rPr lang="en-GB" sz="2000" dirty="0">
                <a:solidFill>
                  <a:schemeClr val="tx1"/>
                </a:solidFill>
              </a:rPr>
              <a:t>Direct Discrimination</a:t>
            </a:r>
          </a:p>
          <a:p>
            <a:r>
              <a:rPr lang="en-GB" sz="2000" dirty="0">
                <a:solidFill>
                  <a:schemeClr val="tx1"/>
                </a:solidFill>
              </a:rPr>
              <a:t>Indirect Discrimination</a:t>
            </a:r>
          </a:p>
          <a:p>
            <a:r>
              <a:rPr lang="en-GB" sz="2000" dirty="0">
                <a:solidFill>
                  <a:schemeClr val="tx1"/>
                </a:solidFill>
              </a:rPr>
              <a:t>Protected Characteristics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D3408D-B602-4AF7-B65B-EEF933464787}"/>
              </a:ext>
            </a:extLst>
          </p:cNvPr>
          <p:cNvSpPr txBox="1">
            <a:spLocks/>
          </p:cNvSpPr>
          <p:nvPr/>
        </p:nvSpPr>
        <p:spPr>
          <a:xfrm>
            <a:off x="781878" y="2147556"/>
            <a:ext cx="6965401" cy="26633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about ensuring everybody has an equal opportunity, and is not treated differently or discriminated against because of their characteristics. </a:t>
            </a:r>
          </a:p>
          <a:p>
            <a:pPr algn="just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understanding the differences between people and groups of people, and placing a positive value on those differences.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4992FD-A680-4E83-8AC3-2FDCE3DA04B2}"/>
              </a:ext>
            </a:extLst>
          </p:cNvPr>
          <p:cNvSpPr txBox="1">
            <a:spLocks/>
          </p:cNvSpPr>
          <p:nvPr/>
        </p:nvSpPr>
        <p:spPr>
          <a:xfrm>
            <a:off x="781878" y="1306340"/>
            <a:ext cx="7311106" cy="7407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What is Equality and Diversity?</a:t>
            </a:r>
          </a:p>
        </p:txBody>
      </p:sp>
      <p:pic>
        <p:nvPicPr>
          <p:cNvPr id="1026" name="Picture 2" descr="Image result for equality and diversity">
            <a:extLst>
              <a:ext uri="{FF2B5EF4-FFF2-40B4-BE49-F238E27FC236}">
                <a16:creationId xmlns:a16="http://schemas.microsoft.com/office/drawing/2014/main" id="{BD29563A-F3C2-411A-AD8F-2609E1CE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04" y="4179857"/>
            <a:ext cx="3741301" cy="2269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2639B-2A93-45EB-9631-EC9DC3398F54}"/>
              </a:ext>
            </a:extLst>
          </p:cNvPr>
          <p:cNvSpPr/>
          <p:nvPr/>
        </p:nvSpPr>
        <p:spPr>
          <a:xfrm>
            <a:off x="874643" y="2074758"/>
            <a:ext cx="87757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Equality Act 2010 legally protects people from discrimination in the workplace and in wider society.</a:t>
            </a:r>
          </a:p>
          <a:p>
            <a:endParaRPr lang="en-GB" sz="2400" dirty="0">
              <a:solidFill>
                <a:srgbClr val="0B0C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replaced previous anti-discrimination laws with a single Act, making the law easier to understand and strengthening protection in some situations.</a:t>
            </a:r>
          </a:p>
          <a:p>
            <a:endParaRPr lang="en-GB" sz="2400" dirty="0">
              <a:solidFill>
                <a:srgbClr val="0B0C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sets out the different ways in which it’s unlawful to treat someone.</a:t>
            </a:r>
            <a:endParaRPr lang="en-GB" sz="2400" b="0" i="0" dirty="0">
              <a:solidFill>
                <a:srgbClr val="0B0C0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726EF8-9873-437F-BB96-946D9AD2D8A2}"/>
              </a:ext>
            </a:extLst>
          </p:cNvPr>
          <p:cNvSpPr txBox="1">
            <a:spLocks/>
          </p:cNvSpPr>
          <p:nvPr/>
        </p:nvSpPr>
        <p:spPr>
          <a:xfrm>
            <a:off x="874643" y="1334025"/>
            <a:ext cx="4696642" cy="7407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The Equality Act 2010</a:t>
            </a:r>
          </a:p>
        </p:txBody>
      </p:sp>
    </p:spTree>
    <p:extLst>
      <p:ext uri="{BB962C8B-B14F-4D97-AF65-F5344CB8AC3E}">
        <p14:creationId xmlns:p14="http://schemas.microsoft.com/office/powerpoint/2010/main" val="143603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2A4218-7FBB-4A65-A0CA-65CB5BFA6D7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97912" y="2368968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GB" alt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0ED909-AFD3-4BA2-8A0C-F87D28A7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22" y="1239978"/>
            <a:ext cx="8596668" cy="663890"/>
          </a:xfrm>
        </p:spPr>
        <p:txBody>
          <a:bodyPr/>
          <a:lstStyle/>
          <a:p>
            <a:r>
              <a:rPr lang="en-GB" dirty="0"/>
              <a:t>Direct Discrimination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8C16F5-12E5-4CEA-9AAE-A2855B47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22" y="1976911"/>
            <a:ext cx="10439158" cy="1696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This is when you are treated worse than another person or other people because:</a:t>
            </a:r>
          </a:p>
          <a:p>
            <a:r>
              <a:rPr lang="en-GB" dirty="0">
                <a:solidFill>
                  <a:schemeClr val="tx1"/>
                </a:solidFill>
              </a:rPr>
              <a:t>you have a protected characteristic,</a:t>
            </a:r>
          </a:p>
          <a:p>
            <a:r>
              <a:rPr lang="en-GB" dirty="0">
                <a:solidFill>
                  <a:schemeClr val="tx1"/>
                </a:solidFill>
              </a:rPr>
              <a:t>someone thinks you have that protected characteristic (known as discrimination by perception),</a:t>
            </a:r>
          </a:p>
          <a:p>
            <a:r>
              <a:rPr lang="en-GB" dirty="0">
                <a:solidFill>
                  <a:schemeClr val="tx1"/>
                </a:solidFill>
              </a:rPr>
              <a:t>you are connected to someone with that protected characteristic (known as discrimination by association)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90D8C7-8EE1-4FFA-BB8C-03C185B03D91}"/>
              </a:ext>
            </a:extLst>
          </p:cNvPr>
          <p:cNvSpPr txBox="1">
            <a:spLocks/>
          </p:cNvSpPr>
          <p:nvPr/>
        </p:nvSpPr>
        <p:spPr>
          <a:xfrm>
            <a:off x="1239993" y="3766812"/>
            <a:ext cx="8596668" cy="663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Indirect Discrimination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90FC61-A6A4-40FB-A943-9F3F99FAD47F}"/>
              </a:ext>
            </a:extLst>
          </p:cNvPr>
          <p:cNvSpPr txBox="1">
            <a:spLocks/>
          </p:cNvSpPr>
          <p:nvPr/>
        </p:nvSpPr>
        <p:spPr>
          <a:xfrm>
            <a:off x="716522" y="4626730"/>
            <a:ext cx="10439158" cy="119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GB" dirty="0">
                <a:solidFill>
                  <a:schemeClr val="tx1"/>
                </a:solidFill>
              </a:rPr>
              <a:t>Indirect discrimination happens when there is a policy that applies in the same way for everybody but disadvantages a group of people who share a protected characteristic, and you are disadvantaged as part of this group. If this happens, the person or organisation applying the policy must show that there is a good reason for it.</a:t>
            </a:r>
          </a:p>
        </p:txBody>
      </p:sp>
    </p:spTree>
    <p:extLst>
      <p:ext uri="{BB962C8B-B14F-4D97-AF65-F5344CB8AC3E}">
        <p14:creationId xmlns:p14="http://schemas.microsoft.com/office/powerpoint/2010/main" val="41968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EA30-E9B4-40CF-BD00-7038F804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5" y="2443220"/>
            <a:ext cx="8410353" cy="312457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Age discrimination</a:t>
            </a:r>
            <a:r>
              <a:rPr lang="en-GB" dirty="0">
                <a:solidFill>
                  <a:schemeClr val="tx1"/>
                </a:solidFill>
              </a:rPr>
              <a:t> in the workplace is the practice of letting a person's </a:t>
            </a:r>
            <a:r>
              <a:rPr lang="en-GB" b="1" dirty="0">
                <a:solidFill>
                  <a:schemeClr val="tx1"/>
                </a:solidFill>
              </a:rPr>
              <a:t>age</a:t>
            </a:r>
            <a:r>
              <a:rPr lang="en-GB" dirty="0">
                <a:solidFill>
                  <a:schemeClr val="tx1"/>
                </a:solidFill>
              </a:rPr>
              <a:t> unfairly become a factor when deciding who receives a new job, promotion, or other job benefits. Decisions about terminating employees also cannot be solely based on their </a:t>
            </a:r>
            <a:r>
              <a:rPr lang="en-GB" b="1" dirty="0">
                <a:solidFill>
                  <a:schemeClr val="tx1"/>
                </a:solidFill>
              </a:rPr>
              <a:t>age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b="1" dirty="0">
                <a:solidFill>
                  <a:schemeClr val="tx1"/>
                </a:solidFill>
              </a:rPr>
              <a:t>Sex discrimination</a:t>
            </a:r>
            <a:r>
              <a:rPr lang="en-GB" dirty="0">
                <a:solidFill>
                  <a:schemeClr val="tx1"/>
                </a:solidFill>
              </a:rPr>
              <a:t> is where a person is treated unfairly because they are a man or a woman. It applies to men and women of any age and therefore includes girls and boys.</a:t>
            </a:r>
          </a:p>
          <a:p>
            <a:r>
              <a:rPr lang="en-GB" b="1" dirty="0">
                <a:solidFill>
                  <a:schemeClr val="tx1"/>
                </a:solidFill>
              </a:rPr>
              <a:t>Disability Discrimination </a:t>
            </a:r>
            <a:r>
              <a:rPr lang="en-GB" dirty="0">
                <a:solidFill>
                  <a:schemeClr val="tx1"/>
                </a:solidFill>
              </a:rPr>
              <a:t>is when a person with a disability is treated less favourably than a person </a:t>
            </a:r>
            <a:r>
              <a:rPr lang="en-GB" i="1" dirty="0">
                <a:solidFill>
                  <a:schemeClr val="tx1"/>
                </a:solidFill>
              </a:rPr>
              <a:t>without</a:t>
            </a:r>
            <a:r>
              <a:rPr lang="en-GB" dirty="0">
                <a:solidFill>
                  <a:schemeClr val="tx1"/>
                </a:solidFill>
              </a:rPr>
              <a:t> a disability. They are treated this way for a reason arising from their disability, and the treatment cannot be justified.</a:t>
            </a:r>
          </a:p>
          <a:p>
            <a:endParaRPr lang="en-GB" sz="1700" dirty="0">
              <a:solidFill>
                <a:schemeClr val="tx1"/>
              </a:solidFill>
            </a:endParaRPr>
          </a:p>
          <a:p>
            <a:endParaRPr lang="en-GB" sz="1700" dirty="0">
              <a:solidFill>
                <a:schemeClr val="tx1"/>
              </a:solidFill>
            </a:endParaRPr>
          </a:p>
          <a:p>
            <a:endParaRPr lang="en-GB" sz="1700" dirty="0">
              <a:solidFill>
                <a:schemeClr val="tx1"/>
              </a:solidFill>
            </a:endParaRPr>
          </a:p>
          <a:p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3076" name="Picture 4" descr="Image result for age discrimination">
            <a:extLst>
              <a:ext uri="{FF2B5EF4-FFF2-40B4-BE49-F238E27FC236}">
                <a16:creationId xmlns:a16="http://schemas.microsoft.com/office/drawing/2014/main" id="{68F3AAD8-DCC9-4B82-A872-CD34961C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394" y="2147631"/>
            <a:ext cx="1396086" cy="1390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Related image">
            <a:extLst>
              <a:ext uri="{FF2B5EF4-FFF2-40B4-BE49-F238E27FC236}">
                <a16:creationId xmlns:a16="http://schemas.microsoft.com/office/drawing/2014/main" id="{F95961CF-98E1-4146-B95F-780917646C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0248C1E-8518-4587-977A-1D3B29231B57}"/>
              </a:ext>
            </a:extLst>
          </p:cNvPr>
          <p:cNvSpPr txBox="1">
            <a:spLocks/>
          </p:cNvSpPr>
          <p:nvPr/>
        </p:nvSpPr>
        <p:spPr>
          <a:xfrm>
            <a:off x="609295" y="1259949"/>
            <a:ext cx="6067516" cy="663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Protected Characteristics 	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2FCEF-E7D4-4419-AC20-9FED463A6EE1}"/>
              </a:ext>
            </a:extLst>
          </p:cNvPr>
          <p:cNvSpPr/>
          <p:nvPr/>
        </p:nvSpPr>
        <p:spPr>
          <a:xfrm>
            <a:off x="609295" y="1978354"/>
            <a:ext cx="6881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following characteristics are known as protected characteristics</a:t>
            </a:r>
          </a:p>
        </p:txBody>
      </p:sp>
      <p:pic>
        <p:nvPicPr>
          <p:cNvPr id="3074" name="Picture 2" descr="Image result for sex discrimination">
            <a:extLst>
              <a:ext uri="{FF2B5EF4-FFF2-40B4-BE49-F238E27FC236}">
                <a16:creationId xmlns:a16="http://schemas.microsoft.com/office/drawing/2014/main" id="{571E4034-DD30-47C8-A9E9-F51A7F7C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26" y="3418059"/>
            <a:ext cx="1981199" cy="1320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isability discrimination">
            <a:extLst>
              <a:ext uri="{FF2B5EF4-FFF2-40B4-BE49-F238E27FC236}">
                <a16:creationId xmlns:a16="http://schemas.microsoft.com/office/drawing/2014/main" id="{16E924A8-B48B-441B-9EE8-898D93DD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21" y="4821499"/>
            <a:ext cx="1683308" cy="1492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C27-16BF-47D0-9E53-E07B0392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Protected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2B5F-3A41-4FF5-A50D-41FA580F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57828"/>
            <a:ext cx="8596668" cy="334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Additional Characteristics include:</a:t>
            </a:r>
          </a:p>
          <a:p>
            <a:r>
              <a:rPr lang="en-GB" sz="2000" dirty="0">
                <a:solidFill>
                  <a:srgbClr val="000000"/>
                </a:solidFill>
              </a:rPr>
              <a:t>Gender reassignment</a:t>
            </a:r>
          </a:p>
          <a:p>
            <a:r>
              <a:rPr lang="en-GB" sz="2000" dirty="0">
                <a:solidFill>
                  <a:srgbClr val="000000"/>
                </a:solidFill>
              </a:rPr>
              <a:t>Marriage and civil partnership</a:t>
            </a:r>
          </a:p>
          <a:p>
            <a:r>
              <a:rPr lang="en-GB" sz="2000" dirty="0">
                <a:solidFill>
                  <a:srgbClr val="000000"/>
                </a:solidFill>
              </a:rPr>
              <a:t>Pregnancy and maternity</a:t>
            </a:r>
          </a:p>
          <a:p>
            <a:r>
              <a:rPr lang="en-GB" sz="2000" dirty="0">
                <a:solidFill>
                  <a:srgbClr val="000000"/>
                </a:solidFill>
              </a:rPr>
              <a:t>Race</a:t>
            </a:r>
          </a:p>
          <a:p>
            <a:r>
              <a:rPr lang="en-GB" sz="2000" dirty="0">
                <a:solidFill>
                  <a:srgbClr val="000000"/>
                </a:solidFill>
              </a:rPr>
              <a:t>Religion or belief</a:t>
            </a:r>
          </a:p>
          <a:p>
            <a:r>
              <a:rPr lang="en-GB" sz="2000" dirty="0">
                <a:solidFill>
                  <a:srgbClr val="000000"/>
                </a:solidFill>
              </a:rPr>
              <a:t>Sexual orientation</a:t>
            </a:r>
          </a:p>
          <a:p>
            <a:endParaRPr lang="en-GB" sz="2000" dirty="0"/>
          </a:p>
        </p:txBody>
      </p:sp>
      <p:pic>
        <p:nvPicPr>
          <p:cNvPr id="4" name="Picture 2" descr="Image result for pregnancy and maternity">
            <a:extLst>
              <a:ext uri="{FF2B5EF4-FFF2-40B4-BE49-F238E27FC236}">
                <a16:creationId xmlns:a16="http://schemas.microsoft.com/office/drawing/2014/main" id="{EC10A556-8BBC-4529-ABAD-156D9961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40" y="2864566"/>
            <a:ext cx="1371862" cy="1284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ace equality">
            <a:extLst>
              <a:ext uri="{FF2B5EF4-FFF2-40B4-BE49-F238E27FC236}">
                <a16:creationId xmlns:a16="http://schemas.microsoft.com/office/drawing/2014/main" id="{527B3393-55BF-4DE7-9D50-4B335E03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43" y="4072105"/>
            <a:ext cx="1856145" cy="1236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exual orientation equality">
            <a:extLst>
              <a:ext uri="{FF2B5EF4-FFF2-40B4-BE49-F238E27FC236}">
                <a16:creationId xmlns:a16="http://schemas.microsoft.com/office/drawing/2014/main" id="{6449FE14-05BF-4BA0-8C97-48E45C25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49" y="3658102"/>
            <a:ext cx="1738450" cy="1280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20D383E-1714-47AF-9508-1D0B5311A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923" y="1276428"/>
            <a:ext cx="2166425" cy="6744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Diversity</a:t>
            </a:r>
          </a:p>
        </p:txBody>
      </p:sp>
      <p:pic>
        <p:nvPicPr>
          <p:cNvPr id="1026" name="Picture 2" descr="Image result for diversity">
            <a:extLst>
              <a:ext uri="{FF2B5EF4-FFF2-40B4-BE49-F238E27FC236}">
                <a16:creationId xmlns:a16="http://schemas.microsoft.com/office/drawing/2014/main" id="{53244B20-5970-4F07-B9F2-14ED418A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80" y="1563346"/>
            <a:ext cx="1727261" cy="1295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E4FB6E-D695-43AB-87B8-D8CEFA5FB26B}"/>
              </a:ext>
            </a:extLst>
          </p:cNvPr>
          <p:cNvSpPr/>
          <p:nvPr/>
        </p:nvSpPr>
        <p:spPr>
          <a:xfrm>
            <a:off x="680923" y="2194106"/>
            <a:ext cx="78216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Diversity is about celebrating and valuing how different we all are. This is strongly linked with promoting human rights and freedoms, based on principles such as dignity and respect. </a:t>
            </a: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Diversity is about recognising, valuing and taking account of people's different backgrounds, knowledge, skills, and experiences, and encouraging and using those differences to create a productive and effective workforce.</a:t>
            </a: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Diversity is something that applies to everyone, and should be part of everything we do. It is an important part of our work and not just a side issue. It requires everyone to play a full part. It is important to recognise that none of us fit neatly into separate ‘packages’ which can be neatly labelled or discriminated against.</a:t>
            </a:r>
            <a:endParaRPr lang="en-GB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Image result for diversity">
            <a:extLst>
              <a:ext uri="{FF2B5EF4-FFF2-40B4-BE49-F238E27FC236}">
                <a16:creationId xmlns:a16="http://schemas.microsoft.com/office/drawing/2014/main" id="{8DF33891-1F53-4BA3-887D-05901AFD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54" y="3313857"/>
            <a:ext cx="2303013" cy="1295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iversity">
            <a:extLst>
              <a:ext uri="{FF2B5EF4-FFF2-40B4-BE49-F238E27FC236}">
                <a16:creationId xmlns:a16="http://schemas.microsoft.com/office/drawing/2014/main" id="{99E55F65-677F-46AD-8BEE-CCB39CD89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28787" r="4011"/>
          <a:stretch/>
        </p:blipFill>
        <p:spPr bwMode="auto">
          <a:xfrm>
            <a:off x="9453801" y="5064369"/>
            <a:ext cx="2303013" cy="945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17B6-7D97-4AE1-B911-2FE0CD87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51332"/>
            <a:ext cx="8596668" cy="730685"/>
          </a:xfrm>
        </p:spPr>
        <p:txBody>
          <a:bodyPr>
            <a:normAutofit/>
          </a:bodyPr>
          <a:lstStyle/>
          <a:p>
            <a:r>
              <a:rPr lang="en-GB" dirty="0"/>
              <a:t>Summary</a:t>
            </a:r>
            <a:endParaRPr lang="en-GB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BE58E-0BF4-43F1-A6F4-574CD796AF71}"/>
              </a:ext>
            </a:extLst>
          </p:cNvPr>
          <p:cNvSpPr/>
          <p:nvPr/>
        </p:nvSpPr>
        <p:spPr>
          <a:xfrm>
            <a:off x="677334" y="2152357"/>
            <a:ext cx="7256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MVRRS we incorporate equality into our core objectives, making every effort to eliminate discrimination, create equal opportunities and develop good working relationships between different people.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87D04B-D40D-4E3A-AD6F-B8C8E544AA40}"/>
              </a:ext>
            </a:extLst>
          </p:cNvPr>
          <p:cNvSpPr/>
          <p:nvPr/>
        </p:nvSpPr>
        <p:spPr>
          <a:xfrm>
            <a:off x="677334" y="3304999"/>
            <a:ext cx="68066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aim to promote equality, diversity and inclusion by w</a:t>
            </a:r>
            <a:r>
              <a:rPr lang="en-GB" dirty="0"/>
              <a:t>orking within the sector to create a more diverse workforce.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847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003760"/>
      </a:accent2>
      <a:accent3>
        <a:srgbClr val="E76618"/>
      </a:accent3>
      <a:accent4>
        <a:srgbClr val="E76618"/>
      </a:accent4>
      <a:accent5>
        <a:srgbClr val="C42F1A"/>
      </a:accent5>
      <a:accent6>
        <a:srgbClr val="918655"/>
      </a:accent6>
      <a:hlink>
        <a:srgbClr val="6E91A0"/>
      </a:hlink>
      <a:folHlink>
        <a:srgbClr val="0070C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- Template" id="{AA558512-81B6-46CF-84ED-7A565CC6F0C8}" vid="{3C0DF4BC-07B1-4E2C-9711-DA781EB406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785487C632142AF9733A06C7958E2" ma:contentTypeVersion="5" ma:contentTypeDescription="Create a new document." ma:contentTypeScope="" ma:versionID="fe64f19a19e54531d76e0081e37d667c">
  <xsd:schema xmlns:xsd="http://www.w3.org/2001/XMLSchema" xmlns:xs="http://www.w3.org/2001/XMLSchema" xmlns:p="http://schemas.microsoft.com/office/2006/metadata/properties" xmlns:ns3="85a37e73-e84c-45d9-a54f-726c9bf7849b" targetNamespace="http://schemas.microsoft.com/office/2006/metadata/properties" ma:root="true" ma:fieldsID="ef966d1a35a115fea7c65488378123d8" ns3:_="">
    <xsd:import namespace="85a37e73-e84c-45d9-a54f-726c9bf784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37e73-e84c-45d9-a54f-726c9bf784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224E71-0192-4CF8-A3E2-458D59AF2F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0CEB5D-804E-4A00-B7FB-D58A0319F0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6E6AB-5D91-477D-B13D-72E454200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a37e73-e84c-45d9-a54f-726c9bf78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Template</Template>
  <TotalTime>402</TotalTime>
  <Words>581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Equality and Diversity</vt:lpstr>
      <vt:lpstr>Contents</vt:lpstr>
      <vt:lpstr>PowerPoint Presentation</vt:lpstr>
      <vt:lpstr>PowerPoint Presentation</vt:lpstr>
      <vt:lpstr>Direct Discrimination</vt:lpstr>
      <vt:lpstr>PowerPoint Presentation</vt:lpstr>
      <vt:lpstr>Additional Protected Characteristics</vt:lpstr>
      <vt:lpstr>Diversity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 Opportunities</dc:title>
  <dc:creator>Mathew James</dc:creator>
  <cp:lastModifiedBy>Richard Elliott</cp:lastModifiedBy>
  <cp:revision>6</cp:revision>
  <dcterms:created xsi:type="dcterms:W3CDTF">2019-10-09T09:31:40Z</dcterms:created>
  <dcterms:modified xsi:type="dcterms:W3CDTF">2023-03-14T15:40:43Z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0x010100A0F785487C632142AF9733A06C7958E2</vt:lpwstr>
  </property>
</Properties>
</file>